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56" r:id="rId5"/>
    <p:sldId id="308" r:id="rId6"/>
    <p:sldId id="288" r:id="rId7"/>
    <p:sldId id="304" r:id="rId8"/>
    <p:sldId id="316" r:id="rId9"/>
    <p:sldId id="307" r:id="rId10"/>
    <p:sldId id="309" r:id="rId11"/>
    <p:sldId id="310" r:id="rId12"/>
    <p:sldId id="311" r:id="rId13"/>
    <p:sldId id="313" r:id="rId14"/>
    <p:sldId id="312" r:id="rId15"/>
    <p:sldId id="317" r:id="rId16"/>
    <p:sldId id="322" r:id="rId17"/>
    <p:sldId id="324" r:id="rId18"/>
    <p:sldId id="323" r:id="rId19"/>
    <p:sldId id="326" r:id="rId20"/>
    <p:sldId id="314" r:id="rId21"/>
    <p:sldId id="315" r:id="rId22"/>
    <p:sldId id="321" r:id="rId23"/>
    <p:sldId id="319" r:id="rId24"/>
    <p:sldId id="320" r:id="rId25"/>
    <p:sldId id="325" r:id="rId26"/>
    <p:sldId id="318" r:id="rId27"/>
    <p:sldId id="32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74" autoAdjust="0"/>
  </p:normalViewPr>
  <p:slideViewPr>
    <p:cSldViewPr snapToGrid="0">
      <p:cViewPr varScale="1">
        <p:scale>
          <a:sx n="73" d="100"/>
          <a:sy n="73" d="100"/>
        </p:scale>
        <p:origin x="618" y="72"/>
      </p:cViewPr>
      <p:guideLst>
        <p:guide pos="3840"/>
        <p:guide orient="horz" pos="216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5/10/2018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5/10/2018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smtClean="0"/>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5/10/2018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5/10/2018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5/10/2018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n-US" smtClean="0"/>
              <a:t>Click to edit Master title style</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5/10/2018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12952B5-7A2F-4CC8-B7CE-9234E21C2837}" type="datetime1">
              <a:rPr lang="en-US" smtClean="0"/>
              <a:t>5/10/2018</a:t>
            </a:fld>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CE1DA07A-9201-4B4B-BAF2-015AFA30F520}" type="datetime1">
              <a:rPr lang="en-US" smtClean="0"/>
              <a:t>5/10/2018</a:t>
            </a:fld>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9E583DDF-CA54-461A-A486-592D2374C532}" type="datetimeFigureOut">
              <a:rPr lang="en-US"/>
              <a:t>5/10/2018</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5/10/2018</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t>5/10/2018</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t>5/10/2018</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200" cap="none"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875776" y="6601968"/>
            <a:ext cx="1063198" cy="193933"/>
          </a:xfrm>
          <a:prstGeom prst="rect">
            <a:avLst/>
          </a:prstGeom>
        </p:spPr>
        <p:txBody>
          <a:bodyPr vert="horz" lIns="91440" tIns="45720" rIns="91440" bIns="45720" rtlCol="0" anchor="ctr"/>
          <a:lstStyle>
            <a:lvl1pPr algn="r">
              <a:defRPr sz="1200">
                <a:solidFill>
                  <a:schemeClr val="tx1"/>
                </a:solidFill>
              </a:defRPr>
            </a:lvl1pPr>
          </a:lstStyle>
          <a:p>
            <a:fld id="{9E583DDF-CA54-461A-A486-592D2374C532}" type="datetimeFigureOut">
              <a:rPr lang="en-US" smtClean="0"/>
              <a:pPr/>
              <a:t>5/10/2018</a:t>
            </a:fld>
            <a:endParaRPr lang="en-US"/>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1200">
                <a:solidFill>
                  <a:schemeClr val="tx1"/>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35.196.94.196/website.ph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Afterschool </a:t>
            </a:r>
            <a:r>
              <a:rPr lang="en-US" dirty="0" smtClean="0"/>
              <a:t>Program</a:t>
            </a:r>
            <a:endParaRPr lang="en-US" dirty="0"/>
          </a:p>
        </p:txBody>
      </p:sp>
      <p:sp>
        <p:nvSpPr>
          <p:cNvPr id="5" name="Subtitle 4"/>
          <p:cNvSpPr>
            <a:spLocks noGrp="1"/>
          </p:cNvSpPr>
          <p:nvPr>
            <p:ph type="subTitle" idx="1"/>
          </p:nvPr>
        </p:nvSpPr>
        <p:spPr/>
        <p:txBody>
          <a:bodyPr/>
          <a:lstStyle/>
          <a:p>
            <a:endParaRPr lang="en-US" dirty="0"/>
          </a:p>
        </p:txBody>
      </p:sp>
      <p:sp>
        <p:nvSpPr>
          <p:cNvPr id="3" name="TextBox 2"/>
          <p:cNvSpPr txBox="1"/>
          <p:nvPr/>
        </p:nvSpPr>
        <p:spPr>
          <a:xfrm>
            <a:off x="6609806" y="4781006"/>
            <a:ext cx="2049985" cy="369332"/>
          </a:xfrm>
          <a:prstGeom prst="rect">
            <a:avLst/>
          </a:prstGeom>
          <a:noFill/>
        </p:spPr>
        <p:txBody>
          <a:bodyPr wrap="none" rtlCol="0">
            <a:spAutoFit/>
          </a:bodyPr>
          <a:lstStyle/>
          <a:p>
            <a:r>
              <a:rPr lang="en-US" dirty="0" smtClean="0"/>
              <a:t>By. </a:t>
            </a:r>
            <a:r>
              <a:rPr lang="en-US" dirty="0" err="1" smtClean="0"/>
              <a:t>Rinni</a:t>
            </a:r>
            <a:r>
              <a:rPr lang="en-US" dirty="0" smtClean="0"/>
              <a:t> Christian </a:t>
            </a:r>
            <a:endParaRPr lang="en-US" dirty="0"/>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analysis</a:t>
            </a:r>
            <a:endParaRPr lang="en-US" dirty="0"/>
          </a:p>
        </p:txBody>
      </p:sp>
      <p:sp>
        <p:nvSpPr>
          <p:cNvPr id="3" name="Content Placeholder 2"/>
          <p:cNvSpPr>
            <a:spLocks noGrp="1"/>
          </p:cNvSpPr>
          <p:nvPr>
            <p:ph idx="1"/>
          </p:nvPr>
        </p:nvSpPr>
        <p:spPr>
          <a:xfrm>
            <a:off x="326571" y="1485900"/>
            <a:ext cx="11521440" cy="5189220"/>
          </a:xfrm>
        </p:spPr>
        <p:txBody>
          <a:bodyPr>
            <a:normAutofit fontScale="55000" lnSpcReduction="20000"/>
          </a:bodyPr>
          <a:lstStyle/>
          <a:p>
            <a:r>
              <a:rPr lang="en-US" dirty="0"/>
              <a:t>Use case name: afterschool program</a:t>
            </a:r>
          </a:p>
          <a:p>
            <a:r>
              <a:rPr lang="en-US" dirty="0"/>
              <a:t>Priority: high</a:t>
            </a:r>
          </a:p>
          <a:p>
            <a:r>
              <a:rPr lang="en-US" dirty="0"/>
              <a:t>Actor: students</a:t>
            </a:r>
          </a:p>
          <a:p>
            <a:r>
              <a:rPr lang="en-US" dirty="0"/>
              <a:t>Description:  encourage students to participate in the afterschool program. The program will be led by mentors who volunteer to stay afterschool and teach students. The students will have to sign up for the program they are interested in.  </a:t>
            </a:r>
          </a:p>
          <a:p>
            <a:r>
              <a:rPr lang="en-US" dirty="0"/>
              <a:t>Trigger: students needs to sign up for the programs they are interested on.</a:t>
            </a:r>
          </a:p>
          <a:p>
            <a:r>
              <a:rPr lang="en-US" dirty="0"/>
              <a:t>Type: temporal</a:t>
            </a:r>
          </a:p>
          <a:p>
            <a:r>
              <a:rPr lang="en-US" dirty="0"/>
              <a:t>Preconditions: No preconditions</a:t>
            </a:r>
          </a:p>
          <a:p>
            <a:r>
              <a:rPr lang="en-US" dirty="0"/>
              <a:t>Normal course: students sign up for the programs they are interested on the school portal.</a:t>
            </a:r>
          </a:p>
          <a:p>
            <a:r>
              <a:rPr lang="en-US" dirty="0"/>
              <a:t>                            Volunteers also sign up for the program they want to teach on the school portal.</a:t>
            </a:r>
          </a:p>
          <a:p>
            <a:r>
              <a:rPr lang="en-US" dirty="0"/>
              <a:t>                             System checks only one sign up is allow for person.</a:t>
            </a:r>
          </a:p>
          <a:p>
            <a:r>
              <a:rPr lang="en-US" dirty="0"/>
              <a:t>                             System don’t allow after the deadline. </a:t>
            </a:r>
          </a:p>
          <a:p>
            <a:r>
              <a:rPr lang="en-US" dirty="0"/>
              <a:t>                             </a:t>
            </a:r>
          </a:p>
          <a:p>
            <a:r>
              <a:rPr lang="en-US" dirty="0"/>
              <a:t>Exception: students could not login to the portal to sign up for the program.</a:t>
            </a:r>
          </a:p>
          <a:p>
            <a:r>
              <a:rPr lang="en-US" dirty="0" err="1"/>
              <a:t>Postcondition</a:t>
            </a:r>
            <a:r>
              <a:rPr lang="en-US" dirty="0"/>
              <a:t>: new enrollments wants to sign up for the program.</a:t>
            </a:r>
          </a:p>
          <a:p>
            <a:endParaRPr lang="en-US" dirty="0"/>
          </a:p>
        </p:txBody>
      </p:sp>
    </p:spTree>
    <p:extLst>
      <p:ext uri="{BB962C8B-B14F-4D97-AF65-F5344CB8AC3E}">
        <p14:creationId xmlns:p14="http://schemas.microsoft.com/office/powerpoint/2010/main" val="364681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Gantt Chart</a:t>
            </a:r>
            <a:endParaRPr lang="en-US" dirty="0"/>
          </a:p>
        </p:txBody>
      </p:sp>
      <p:pic>
        <p:nvPicPr>
          <p:cNvPr id="4" name="Content Placeholder 3"/>
          <p:cNvPicPr>
            <a:picLocks noGrp="1" noChangeAspect="1"/>
          </p:cNvPicPr>
          <p:nvPr>
            <p:ph idx="1"/>
          </p:nvPr>
        </p:nvPicPr>
        <p:blipFill>
          <a:blip r:embed="rId2"/>
          <a:stretch>
            <a:fillRect/>
          </a:stretch>
        </p:blipFill>
        <p:spPr>
          <a:xfrm>
            <a:off x="1031966" y="1797640"/>
            <a:ext cx="10561048" cy="3581894"/>
          </a:xfrm>
          <a:prstGeom prst="rect">
            <a:avLst/>
          </a:prstGeom>
        </p:spPr>
      </p:pic>
    </p:spTree>
    <p:extLst>
      <p:ext uri="{BB962C8B-B14F-4D97-AF65-F5344CB8AC3E}">
        <p14:creationId xmlns:p14="http://schemas.microsoft.com/office/powerpoint/2010/main" val="386087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&amp; Nonfunctional </a:t>
            </a:r>
            <a:endParaRPr lang="en-US" dirty="0"/>
          </a:p>
        </p:txBody>
      </p:sp>
      <p:pic>
        <p:nvPicPr>
          <p:cNvPr id="4" name="Content Placeholder 3"/>
          <p:cNvPicPr>
            <a:picLocks noGrp="1" noChangeAspect="1"/>
          </p:cNvPicPr>
          <p:nvPr>
            <p:ph idx="1"/>
          </p:nvPr>
        </p:nvPicPr>
        <p:blipFill>
          <a:blip r:embed="rId2"/>
          <a:stretch>
            <a:fillRect/>
          </a:stretch>
        </p:blipFill>
        <p:spPr>
          <a:xfrm>
            <a:off x="589815" y="1766912"/>
            <a:ext cx="10571243" cy="2532034"/>
          </a:xfrm>
          <a:prstGeom prst="rect">
            <a:avLst/>
          </a:prstGeom>
        </p:spPr>
      </p:pic>
    </p:spTree>
    <p:extLst>
      <p:ext uri="{BB962C8B-B14F-4D97-AF65-F5344CB8AC3E}">
        <p14:creationId xmlns:p14="http://schemas.microsoft.com/office/powerpoint/2010/main" val="130155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a:t>
            </a:r>
            <a:endParaRPr lang="en-US" dirty="0"/>
          </a:p>
        </p:txBody>
      </p:sp>
      <p:sp>
        <p:nvSpPr>
          <p:cNvPr id="3" name="Content Placeholder 2"/>
          <p:cNvSpPr>
            <a:spLocks noGrp="1"/>
          </p:cNvSpPr>
          <p:nvPr>
            <p:ph idx="1"/>
          </p:nvPr>
        </p:nvSpPr>
        <p:spPr/>
        <p:txBody>
          <a:bodyPr/>
          <a:lstStyle/>
          <a:p>
            <a:r>
              <a:rPr lang="en-US" dirty="0" smtClean="0"/>
              <a:t>Privacy </a:t>
            </a:r>
          </a:p>
          <a:p>
            <a:r>
              <a:rPr lang="en-US" dirty="0" smtClean="0"/>
              <a:t>Resources </a:t>
            </a:r>
          </a:p>
          <a:p>
            <a:r>
              <a:rPr lang="en-US" dirty="0" smtClean="0"/>
              <a:t>Risk </a:t>
            </a:r>
          </a:p>
          <a:p>
            <a:r>
              <a:rPr lang="en-US" dirty="0" smtClean="0"/>
              <a:t>Time</a:t>
            </a:r>
          </a:p>
          <a:p>
            <a:r>
              <a:rPr lang="en-US" dirty="0" smtClean="0"/>
              <a:t>cost</a:t>
            </a:r>
          </a:p>
          <a:p>
            <a:endParaRPr lang="en-US" dirty="0"/>
          </a:p>
        </p:txBody>
      </p:sp>
    </p:spTree>
    <p:extLst>
      <p:ext uri="{BB962C8B-B14F-4D97-AF65-F5344CB8AC3E}">
        <p14:creationId xmlns:p14="http://schemas.microsoft.com/office/powerpoint/2010/main" val="363526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Benefit Analysis</a:t>
            </a:r>
            <a:endParaRPr lang="en-US" dirty="0"/>
          </a:p>
        </p:txBody>
      </p:sp>
      <p:pic>
        <p:nvPicPr>
          <p:cNvPr id="4" name="Content Placeholder 3"/>
          <p:cNvPicPr>
            <a:picLocks noGrp="1" noChangeAspect="1"/>
          </p:cNvPicPr>
          <p:nvPr>
            <p:ph idx="1"/>
          </p:nvPr>
        </p:nvPicPr>
        <p:blipFill>
          <a:blip r:embed="rId2"/>
          <a:stretch>
            <a:fillRect/>
          </a:stretch>
        </p:blipFill>
        <p:spPr>
          <a:xfrm>
            <a:off x="1412578" y="1643062"/>
            <a:ext cx="9356574" cy="3184432"/>
          </a:xfrm>
          <a:prstGeom prst="rect">
            <a:avLst/>
          </a:prstGeom>
        </p:spPr>
      </p:pic>
    </p:spTree>
    <p:extLst>
      <p:ext uri="{BB962C8B-B14F-4D97-AF65-F5344CB8AC3E}">
        <p14:creationId xmlns:p14="http://schemas.microsoft.com/office/powerpoint/2010/main" val="309548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DFD Diagram </a:t>
            </a:r>
            <a:endParaRPr lang="en-US" dirty="0"/>
          </a:p>
        </p:txBody>
      </p:sp>
      <p:pic>
        <p:nvPicPr>
          <p:cNvPr id="4" name="Content Placeholder 3"/>
          <p:cNvPicPr>
            <a:picLocks noGrp="1" noChangeAspect="1"/>
          </p:cNvPicPr>
          <p:nvPr>
            <p:ph idx="1"/>
          </p:nvPr>
        </p:nvPicPr>
        <p:blipFill>
          <a:blip r:embed="rId2"/>
          <a:stretch>
            <a:fillRect/>
          </a:stretch>
        </p:blipFill>
        <p:spPr>
          <a:xfrm>
            <a:off x="1988764" y="1768568"/>
            <a:ext cx="7058025" cy="3990975"/>
          </a:xfrm>
          <a:prstGeom prst="rect">
            <a:avLst/>
          </a:prstGeom>
        </p:spPr>
      </p:pic>
    </p:spTree>
    <p:extLst>
      <p:ext uri="{BB962C8B-B14F-4D97-AF65-F5344CB8AC3E}">
        <p14:creationId xmlns:p14="http://schemas.microsoft.com/office/powerpoint/2010/main" val="194324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 1 diagram</a:t>
            </a:r>
            <a:endParaRPr lang="en-US" dirty="0"/>
          </a:p>
        </p:txBody>
      </p:sp>
      <p:pic>
        <p:nvPicPr>
          <p:cNvPr id="6" name="Content Placeholder 5"/>
          <p:cNvPicPr>
            <a:picLocks noGrp="1" noChangeAspect="1"/>
          </p:cNvPicPr>
          <p:nvPr>
            <p:ph idx="1"/>
          </p:nvPr>
        </p:nvPicPr>
        <p:blipFill>
          <a:blip r:embed="rId2"/>
          <a:stretch>
            <a:fillRect/>
          </a:stretch>
        </p:blipFill>
        <p:spPr>
          <a:xfrm>
            <a:off x="1503167" y="1485900"/>
            <a:ext cx="7983903" cy="4888774"/>
          </a:xfrm>
          <a:prstGeom prst="rect">
            <a:avLst/>
          </a:prstGeom>
        </p:spPr>
      </p:pic>
    </p:spTree>
    <p:extLst>
      <p:ext uri="{BB962C8B-B14F-4D97-AF65-F5344CB8AC3E}">
        <p14:creationId xmlns:p14="http://schemas.microsoft.com/office/powerpoint/2010/main" val="385971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Diagram </a:t>
            </a:r>
            <a:endParaRPr lang="en-US" dirty="0"/>
          </a:p>
        </p:txBody>
      </p:sp>
      <p:pic>
        <p:nvPicPr>
          <p:cNvPr id="4" name="Content Placeholder 3"/>
          <p:cNvPicPr>
            <a:picLocks noGrp="1" noChangeAspect="1"/>
          </p:cNvPicPr>
          <p:nvPr>
            <p:ph idx="1"/>
          </p:nvPr>
        </p:nvPicPr>
        <p:blipFill>
          <a:blip r:embed="rId2"/>
          <a:stretch>
            <a:fillRect/>
          </a:stretch>
        </p:blipFill>
        <p:spPr>
          <a:xfrm>
            <a:off x="1235281" y="1485899"/>
            <a:ext cx="8260103" cy="5045529"/>
          </a:xfrm>
          <a:prstGeom prst="rect">
            <a:avLst/>
          </a:prstGeom>
        </p:spPr>
      </p:pic>
    </p:spTree>
    <p:extLst>
      <p:ext uri="{BB962C8B-B14F-4D97-AF65-F5344CB8AC3E}">
        <p14:creationId xmlns:p14="http://schemas.microsoft.com/office/powerpoint/2010/main" val="32011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ERD Diagram</a:t>
            </a:r>
            <a:endParaRPr lang="en-US" dirty="0"/>
          </a:p>
        </p:txBody>
      </p:sp>
      <p:pic>
        <p:nvPicPr>
          <p:cNvPr id="4" name="Content Placeholder 3"/>
          <p:cNvPicPr>
            <a:picLocks noGrp="1" noChangeAspect="1"/>
          </p:cNvPicPr>
          <p:nvPr>
            <p:ph idx="1"/>
          </p:nvPr>
        </p:nvPicPr>
        <p:blipFill>
          <a:blip r:embed="rId2"/>
          <a:stretch>
            <a:fillRect/>
          </a:stretch>
        </p:blipFill>
        <p:spPr>
          <a:xfrm>
            <a:off x="1863707" y="1485899"/>
            <a:ext cx="7241104" cy="5258643"/>
          </a:xfrm>
          <a:prstGeom prst="rect">
            <a:avLst/>
          </a:prstGeom>
        </p:spPr>
      </p:pic>
    </p:spTree>
    <p:extLst>
      <p:ext uri="{BB962C8B-B14F-4D97-AF65-F5344CB8AC3E}">
        <p14:creationId xmlns:p14="http://schemas.microsoft.com/office/powerpoint/2010/main" val="85643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Offered</a:t>
            </a:r>
            <a:endParaRPr lang="en-US" dirty="0"/>
          </a:p>
        </p:txBody>
      </p:sp>
      <p:pic>
        <p:nvPicPr>
          <p:cNvPr id="4" name="Content Placeholder 3"/>
          <p:cNvPicPr>
            <a:picLocks noGrp="1" noChangeAspect="1"/>
          </p:cNvPicPr>
          <p:nvPr>
            <p:ph idx="1"/>
          </p:nvPr>
        </p:nvPicPr>
        <p:blipFill>
          <a:blip r:embed="rId2"/>
          <a:stretch>
            <a:fillRect/>
          </a:stretch>
        </p:blipFill>
        <p:spPr>
          <a:xfrm>
            <a:off x="1277471" y="1485900"/>
            <a:ext cx="8441193" cy="4838350"/>
          </a:xfrm>
          <a:prstGeom prst="rect">
            <a:avLst/>
          </a:prstGeom>
        </p:spPr>
      </p:pic>
    </p:spTree>
    <p:extLst>
      <p:ext uri="{BB962C8B-B14F-4D97-AF65-F5344CB8AC3E}">
        <p14:creationId xmlns:p14="http://schemas.microsoft.com/office/powerpoint/2010/main" val="12314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Request </a:t>
            </a:r>
            <a:endParaRPr lang="en-US" dirty="0"/>
          </a:p>
        </p:txBody>
      </p:sp>
      <p:sp>
        <p:nvSpPr>
          <p:cNvPr id="3" name="Content Placeholder 2"/>
          <p:cNvSpPr>
            <a:spLocks noGrp="1"/>
          </p:cNvSpPr>
          <p:nvPr>
            <p:ph idx="1"/>
          </p:nvPr>
        </p:nvSpPr>
        <p:spPr/>
        <p:txBody>
          <a:bodyPr/>
          <a:lstStyle/>
          <a:p>
            <a:r>
              <a:rPr lang="en-US" dirty="0" smtClean="0"/>
              <a:t>The </a:t>
            </a:r>
            <a:r>
              <a:rPr lang="en-US" dirty="0"/>
              <a:t>system request of this program is to educate high school students for their future. the purpose is to </a:t>
            </a:r>
            <a:r>
              <a:rPr lang="en-US" dirty="0" smtClean="0"/>
              <a:t>provide </a:t>
            </a:r>
            <a:r>
              <a:rPr lang="en-US" dirty="0"/>
              <a:t>them with afterschool programs . the programs will include making resume and cover letters. opportunities for internship, arts and crafts, consoling , gym. occasional speaker visiting the school to speak to the students and share  their experience. </a:t>
            </a:r>
          </a:p>
          <a:p>
            <a:r>
              <a:rPr lang="en-US" dirty="0"/>
              <a:t>   </a:t>
            </a:r>
            <a:r>
              <a:rPr lang="en-US" dirty="0" smtClean="0"/>
              <a:t>This </a:t>
            </a:r>
            <a:r>
              <a:rPr lang="en-US" dirty="0"/>
              <a:t>programs also gives opportunities to other people who are retired , teachers who willing to spend their time afterschool to help out students. Also people  who are interesting in volunteering for the programs. this program will give them something to do that can change someone's life.</a:t>
            </a:r>
          </a:p>
          <a:p>
            <a:endParaRPr lang="en-US" dirty="0"/>
          </a:p>
        </p:txBody>
      </p:sp>
    </p:spTree>
    <p:extLst>
      <p:ext uri="{BB962C8B-B14F-4D97-AF65-F5344CB8AC3E}">
        <p14:creationId xmlns:p14="http://schemas.microsoft.com/office/powerpoint/2010/main" val="153111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Enrollment</a:t>
            </a:r>
            <a:endParaRPr lang="en-US" dirty="0"/>
          </a:p>
        </p:txBody>
      </p:sp>
      <p:pic>
        <p:nvPicPr>
          <p:cNvPr id="4" name="Content Placeholder 3"/>
          <p:cNvPicPr>
            <a:picLocks noGrp="1" noChangeAspect="1"/>
          </p:cNvPicPr>
          <p:nvPr>
            <p:ph idx="1"/>
          </p:nvPr>
        </p:nvPicPr>
        <p:blipFill>
          <a:blip r:embed="rId2"/>
          <a:stretch>
            <a:fillRect/>
          </a:stretch>
        </p:blipFill>
        <p:spPr>
          <a:xfrm>
            <a:off x="1528763" y="1540041"/>
            <a:ext cx="9134475" cy="4044618"/>
          </a:xfrm>
          <a:prstGeom prst="rect">
            <a:avLst/>
          </a:prstGeom>
        </p:spPr>
      </p:pic>
    </p:spTree>
    <p:extLst>
      <p:ext uri="{BB962C8B-B14F-4D97-AF65-F5344CB8AC3E}">
        <p14:creationId xmlns:p14="http://schemas.microsoft.com/office/powerpoint/2010/main" val="183346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Mentors Enrollment</a:t>
            </a:r>
            <a:endParaRPr lang="en-US" dirty="0"/>
          </a:p>
        </p:txBody>
      </p:sp>
      <p:pic>
        <p:nvPicPr>
          <p:cNvPr id="4" name="Content Placeholder 3"/>
          <p:cNvPicPr>
            <a:picLocks noGrp="1" noChangeAspect="1"/>
          </p:cNvPicPr>
          <p:nvPr>
            <p:ph idx="1"/>
          </p:nvPr>
        </p:nvPicPr>
        <p:blipFill>
          <a:blip r:embed="rId2"/>
          <a:stretch>
            <a:fillRect/>
          </a:stretch>
        </p:blipFill>
        <p:spPr>
          <a:xfrm>
            <a:off x="1528763" y="1641549"/>
            <a:ext cx="9134475" cy="3841601"/>
          </a:xfrm>
          <a:prstGeom prst="rect">
            <a:avLst/>
          </a:prstGeom>
        </p:spPr>
      </p:pic>
    </p:spTree>
    <p:extLst>
      <p:ext uri="{BB962C8B-B14F-4D97-AF65-F5344CB8AC3E}">
        <p14:creationId xmlns:p14="http://schemas.microsoft.com/office/powerpoint/2010/main" val="64974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Student</a:t>
            </a:r>
            <a:br>
              <a:rPr lang="en-US" dirty="0"/>
            </a:br>
            <a:r>
              <a:rPr lang="en-US" dirty="0"/>
              <a:t>http://35.196.94.196/SearchStudent.php</a:t>
            </a:r>
          </a:p>
        </p:txBody>
      </p:sp>
      <p:pic>
        <p:nvPicPr>
          <p:cNvPr id="4" name="Content Placeholder 3"/>
          <p:cNvPicPr>
            <a:picLocks noGrp="1" noChangeAspect="1"/>
          </p:cNvPicPr>
          <p:nvPr>
            <p:ph idx="1"/>
          </p:nvPr>
        </p:nvPicPr>
        <p:blipFill>
          <a:blip r:embed="rId2"/>
          <a:stretch>
            <a:fillRect/>
          </a:stretch>
        </p:blipFill>
        <p:spPr>
          <a:xfrm>
            <a:off x="2194561" y="2974113"/>
            <a:ext cx="5913392" cy="2650425"/>
          </a:xfrm>
          <a:prstGeom prst="rect">
            <a:avLst/>
          </a:prstGeom>
        </p:spPr>
      </p:pic>
    </p:spTree>
    <p:extLst>
      <p:ext uri="{BB962C8B-B14F-4D97-AF65-F5344CB8AC3E}">
        <p14:creationId xmlns:p14="http://schemas.microsoft.com/office/powerpoint/2010/main" val="195945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a:t>
            </a:r>
            <a:endParaRPr lang="en-US" dirty="0"/>
          </a:p>
        </p:txBody>
      </p:sp>
      <p:sp>
        <p:nvSpPr>
          <p:cNvPr id="3" name="Content Placeholder 2"/>
          <p:cNvSpPr>
            <a:spLocks noGrp="1"/>
          </p:cNvSpPr>
          <p:nvPr>
            <p:ph idx="1"/>
          </p:nvPr>
        </p:nvSpPr>
        <p:spPr/>
        <p:txBody>
          <a:bodyPr>
            <a:normAutofit/>
          </a:bodyPr>
          <a:lstStyle/>
          <a:p>
            <a:r>
              <a:rPr lang="en-US" sz="4000" dirty="0">
                <a:hlinkClick r:id="rId2"/>
              </a:rPr>
              <a:t>http://</a:t>
            </a:r>
            <a:r>
              <a:rPr lang="en-US" sz="4000" dirty="0" smtClean="0">
                <a:hlinkClick r:id="rId2"/>
              </a:rPr>
              <a:t>35.196.94.196/website.php</a:t>
            </a:r>
            <a:endParaRPr lang="en-US" sz="4000" dirty="0" smtClean="0"/>
          </a:p>
          <a:p>
            <a:endParaRPr lang="en-US" sz="4000" dirty="0"/>
          </a:p>
        </p:txBody>
      </p:sp>
      <p:pic>
        <p:nvPicPr>
          <p:cNvPr id="4" name="Picture 3"/>
          <p:cNvPicPr>
            <a:picLocks noChangeAspect="1"/>
          </p:cNvPicPr>
          <p:nvPr/>
        </p:nvPicPr>
        <p:blipFill>
          <a:blip r:embed="rId3"/>
          <a:stretch>
            <a:fillRect/>
          </a:stretch>
        </p:blipFill>
        <p:spPr>
          <a:xfrm>
            <a:off x="1717901" y="2556102"/>
            <a:ext cx="7857173" cy="3466224"/>
          </a:xfrm>
          <a:prstGeom prst="rect">
            <a:avLst/>
          </a:prstGeom>
        </p:spPr>
      </p:pic>
    </p:spTree>
    <p:extLst>
      <p:ext uri="{BB962C8B-B14F-4D97-AF65-F5344CB8AC3E}">
        <p14:creationId xmlns:p14="http://schemas.microsoft.com/office/powerpoint/2010/main" val="229539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Documents website</a:t>
            </a:r>
            <a:endParaRPr lang="en-US" dirty="0"/>
          </a:p>
        </p:txBody>
      </p:sp>
      <p:sp>
        <p:nvSpPr>
          <p:cNvPr id="3" name="Content Placeholder 2"/>
          <p:cNvSpPr>
            <a:spLocks noGrp="1"/>
          </p:cNvSpPr>
          <p:nvPr>
            <p:ph idx="1"/>
          </p:nvPr>
        </p:nvSpPr>
        <p:spPr/>
        <p:txBody>
          <a:bodyPr/>
          <a:lstStyle/>
          <a:p>
            <a:r>
              <a:rPr lang="en-US" dirty="0"/>
              <a:t>https://sites.google.com/view/afterschool-documents</a:t>
            </a:r>
          </a:p>
        </p:txBody>
      </p:sp>
    </p:spTree>
    <p:extLst>
      <p:ext uri="{BB962C8B-B14F-4D97-AF65-F5344CB8AC3E}">
        <p14:creationId xmlns:p14="http://schemas.microsoft.com/office/powerpoint/2010/main" val="235415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Goals</a:t>
            </a:r>
            <a:endParaRPr lang="en-US" dirty="0"/>
          </a:p>
        </p:txBody>
      </p:sp>
      <p:sp>
        <p:nvSpPr>
          <p:cNvPr id="14" name="Content Placeholder 13"/>
          <p:cNvSpPr>
            <a:spLocks noGrp="1"/>
          </p:cNvSpPr>
          <p:nvPr>
            <p:ph idx="1"/>
          </p:nvPr>
        </p:nvSpPr>
        <p:spPr/>
        <p:txBody>
          <a:bodyPr/>
          <a:lstStyle/>
          <a:p>
            <a:r>
              <a:rPr lang="en-US" dirty="0" smtClean="0"/>
              <a:t>Provide students with fun and educational programs.</a:t>
            </a:r>
          </a:p>
          <a:p>
            <a:r>
              <a:rPr lang="en-US" dirty="0" smtClean="0"/>
              <a:t> Help students learn and improve in skills they lack.</a:t>
            </a:r>
            <a:endParaRPr lang="en-US" dirty="0"/>
          </a:p>
          <a:p>
            <a:r>
              <a:rPr lang="en-US" dirty="0" smtClean="0"/>
              <a:t>Give mentors opportunities to share their knowledge and experience</a:t>
            </a:r>
            <a:endParaRPr lang="en-US" dirty="0"/>
          </a:p>
          <a:p>
            <a:r>
              <a:rPr lang="en-US" dirty="0" smtClean="0"/>
              <a:t>Keep students off from street and other social interaction </a:t>
            </a:r>
          </a:p>
          <a:p>
            <a:pPr marL="45720" indent="0">
              <a:buNone/>
            </a:pPr>
            <a:endParaRPr lang="en-US" dirty="0"/>
          </a:p>
        </p:txBody>
      </p:sp>
    </p:spTree>
    <p:extLst>
      <p:ext uri="{BB962C8B-B14F-4D97-AF65-F5344CB8AC3E}">
        <p14:creationId xmlns:p14="http://schemas.microsoft.com/office/powerpoint/2010/main" val="14038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of the program</a:t>
            </a:r>
            <a:endParaRPr lang="en-US" dirty="0"/>
          </a:p>
        </p:txBody>
      </p:sp>
      <p:sp>
        <p:nvSpPr>
          <p:cNvPr id="3" name="Content Placeholder 2"/>
          <p:cNvSpPr>
            <a:spLocks noGrp="1"/>
          </p:cNvSpPr>
          <p:nvPr>
            <p:ph idx="1"/>
          </p:nvPr>
        </p:nvSpPr>
        <p:spPr/>
        <p:txBody>
          <a:bodyPr/>
          <a:lstStyle/>
          <a:p>
            <a:r>
              <a:rPr lang="en-US" dirty="0" smtClean="0"/>
              <a:t>The program will begin from September 10</a:t>
            </a:r>
            <a:r>
              <a:rPr lang="en-US" baseline="30000" dirty="0" smtClean="0"/>
              <a:t>th</a:t>
            </a:r>
            <a:r>
              <a:rPr lang="en-US" dirty="0" smtClean="0"/>
              <a:t>  and will end on May 10</a:t>
            </a:r>
            <a:r>
              <a:rPr lang="en-US" baseline="30000" dirty="0" smtClean="0"/>
              <a:t>th</a:t>
            </a:r>
            <a:r>
              <a:rPr lang="en-US" dirty="0" smtClean="0"/>
              <a:t>.</a:t>
            </a:r>
          </a:p>
          <a:p>
            <a:r>
              <a:rPr lang="en-US" dirty="0" smtClean="0"/>
              <a:t>Students can start registering on the website on June 1</a:t>
            </a:r>
            <a:r>
              <a:rPr lang="en-US" baseline="30000" dirty="0" smtClean="0"/>
              <a:t>st</a:t>
            </a:r>
            <a:r>
              <a:rPr lang="en-US" dirty="0" smtClean="0"/>
              <a:t>.</a:t>
            </a:r>
          </a:p>
          <a:p>
            <a:r>
              <a:rPr lang="en-US" dirty="0" smtClean="0"/>
              <a:t>Students are asked to provide their name, phone number, email, and the class they are interested in signing up.</a:t>
            </a:r>
          </a:p>
          <a:p>
            <a:r>
              <a:rPr lang="en-US" dirty="0" smtClean="0"/>
              <a:t>Mentors are also asked to provide same information.</a:t>
            </a:r>
          </a:p>
          <a:p>
            <a:r>
              <a:rPr lang="en-US" dirty="0" smtClean="0"/>
              <a:t>Information about the classes, timing ,Rooms  and its description is provided on the program website.</a:t>
            </a:r>
          </a:p>
          <a:p>
            <a:pPr marL="45720" indent="0">
              <a:buNone/>
            </a:pPr>
            <a:r>
              <a:rPr lang="en-US" dirty="0"/>
              <a:t> </a:t>
            </a:r>
            <a:r>
              <a:rPr lang="en-US" dirty="0" smtClean="0"/>
              <a:t>   </a:t>
            </a:r>
            <a:endParaRPr lang="en-US" dirty="0"/>
          </a:p>
        </p:txBody>
      </p:sp>
    </p:spTree>
    <p:extLst>
      <p:ext uri="{BB962C8B-B14F-4D97-AF65-F5344CB8AC3E}">
        <p14:creationId xmlns:p14="http://schemas.microsoft.com/office/powerpoint/2010/main" val="147937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Work Plan</a:t>
            </a:r>
            <a:endParaRPr lang="en-US" dirty="0"/>
          </a:p>
        </p:txBody>
      </p:sp>
      <p:pic>
        <p:nvPicPr>
          <p:cNvPr id="4" name="Content Placeholder 3"/>
          <p:cNvPicPr>
            <a:picLocks noGrp="1" noChangeAspect="1"/>
          </p:cNvPicPr>
          <p:nvPr>
            <p:ph idx="1"/>
          </p:nvPr>
        </p:nvPicPr>
        <p:blipFill>
          <a:blip r:embed="rId2"/>
          <a:stretch>
            <a:fillRect/>
          </a:stretch>
        </p:blipFill>
        <p:spPr>
          <a:xfrm>
            <a:off x="554117" y="2193832"/>
            <a:ext cx="10405236" cy="2915834"/>
          </a:xfrm>
          <a:prstGeom prst="rect">
            <a:avLst/>
          </a:prstGeom>
        </p:spPr>
      </p:pic>
    </p:spTree>
    <p:extLst>
      <p:ext uri="{BB962C8B-B14F-4D97-AF65-F5344CB8AC3E}">
        <p14:creationId xmlns:p14="http://schemas.microsoft.com/office/powerpoint/2010/main" val="366263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Feasibility </a:t>
            </a:r>
            <a:endParaRPr lang="en-US" dirty="0"/>
          </a:p>
        </p:txBody>
      </p:sp>
      <p:sp>
        <p:nvSpPr>
          <p:cNvPr id="3" name="Content Placeholder 2"/>
          <p:cNvSpPr>
            <a:spLocks noGrp="1"/>
          </p:cNvSpPr>
          <p:nvPr>
            <p:ph idx="1"/>
          </p:nvPr>
        </p:nvSpPr>
        <p:spPr/>
        <p:txBody>
          <a:bodyPr/>
          <a:lstStyle/>
          <a:p>
            <a:r>
              <a:rPr lang="en-US" dirty="0"/>
              <a:t>the school needs computers so that students can practice </a:t>
            </a:r>
            <a:r>
              <a:rPr lang="en-US" dirty="0" smtClean="0"/>
              <a:t>writing </a:t>
            </a:r>
            <a:r>
              <a:rPr lang="en-US" dirty="0"/>
              <a:t>resumes and cover letters .</a:t>
            </a:r>
          </a:p>
          <a:p>
            <a:r>
              <a:rPr lang="en-US" dirty="0"/>
              <a:t>all available and offer  programs ready for students and mentors to sign up.</a:t>
            </a:r>
          </a:p>
          <a:p>
            <a:r>
              <a:rPr lang="en-US" dirty="0"/>
              <a:t>mentors who are willing to volunteer to help out in the after school programs.</a:t>
            </a:r>
          </a:p>
          <a:p>
            <a:r>
              <a:rPr lang="en-US" dirty="0"/>
              <a:t>a working website where students check the available programs and sign up.</a:t>
            </a:r>
          </a:p>
          <a:p>
            <a:endParaRPr lang="en-US" dirty="0"/>
          </a:p>
        </p:txBody>
      </p:sp>
    </p:spTree>
    <p:extLst>
      <p:ext uri="{BB962C8B-B14F-4D97-AF65-F5344CB8AC3E}">
        <p14:creationId xmlns:p14="http://schemas.microsoft.com/office/powerpoint/2010/main" val="288909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normAutofit fontScale="85000" lnSpcReduction="20000"/>
          </a:bodyPr>
          <a:lstStyle/>
          <a:p>
            <a:r>
              <a:rPr lang="en-US" dirty="0"/>
              <a:t>school president:  the program needs school president to approve the program in school and needs to make this program optional only for students and mentors who are interested. </a:t>
            </a:r>
          </a:p>
          <a:p>
            <a:r>
              <a:rPr lang="en-US" dirty="0"/>
              <a:t/>
            </a:r>
            <a:br>
              <a:rPr lang="en-US" dirty="0"/>
            </a:br>
            <a:endParaRPr lang="en-US" dirty="0"/>
          </a:p>
          <a:p>
            <a:r>
              <a:rPr lang="en-US" dirty="0"/>
              <a:t>mentors: the school needs mentor who can volunteer to help in school activities and </a:t>
            </a:r>
            <a:r>
              <a:rPr lang="en-US" dirty="0" smtClean="0"/>
              <a:t>programs. The </a:t>
            </a:r>
            <a:r>
              <a:rPr lang="en-US" dirty="0"/>
              <a:t>can choose whatever program they want to teach and sign up to that program so that others know that that program is taken. </a:t>
            </a:r>
          </a:p>
          <a:p>
            <a:r>
              <a:rPr lang="en-US" dirty="0"/>
              <a:t/>
            </a:r>
            <a:br>
              <a:rPr lang="en-US" dirty="0"/>
            </a:br>
            <a:endParaRPr lang="en-US" dirty="0"/>
          </a:p>
          <a:p>
            <a:r>
              <a:rPr lang="en-US" dirty="0"/>
              <a:t>students: students who are interested in the programs will have to sign up in their interest of activities. </a:t>
            </a:r>
          </a:p>
          <a:p>
            <a:r>
              <a:rPr lang="en-US" dirty="0"/>
              <a:t/>
            </a:r>
            <a:br>
              <a:rPr lang="en-US" dirty="0"/>
            </a:br>
            <a:endParaRPr lang="en-US" dirty="0"/>
          </a:p>
          <a:p>
            <a:endParaRPr lang="en-US" dirty="0"/>
          </a:p>
        </p:txBody>
      </p:sp>
    </p:spTree>
    <p:extLst>
      <p:ext uri="{BB962C8B-B14F-4D97-AF65-F5344CB8AC3E}">
        <p14:creationId xmlns:p14="http://schemas.microsoft.com/office/powerpoint/2010/main" val="12453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 </a:t>
            </a:r>
            <a:endParaRPr lang="en-US" dirty="0"/>
          </a:p>
        </p:txBody>
      </p:sp>
      <p:sp>
        <p:nvSpPr>
          <p:cNvPr id="3" name="Content Placeholder 2"/>
          <p:cNvSpPr>
            <a:spLocks noGrp="1"/>
          </p:cNvSpPr>
          <p:nvPr>
            <p:ph idx="1"/>
          </p:nvPr>
        </p:nvSpPr>
        <p:spPr/>
        <p:txBody>
          <a:bodyPr/>
          <a:lstStyle/>
          <a:p>
            <a:r>
              <a:rPr lang="en-US" dirty="0"/>
              <a:t>not enough volunteers to sign up for the programs can destroyer the plan. </a:t>
            </a:r>
          </a:p>
          <a:p>
            <a:r>
              <a:rPr lang="en-US" dirty="0"/>
              <a:t>not enough students signing up for the programs can also make the plan fail.</a:t>
            </a:r>
          </a:p>
          <a:p>
            <a:r>
              <a:rPr lang="en-US" dirty="0"/>
              <a:t>if the school officers don't give permission.</a:t>
            </a:r>
          </a:p>
          <a:p>
            <a:r>
              <a:rPr lang="en-US" dirty="0"/>
              <a:t>if the programs don't have enough activities to keep students active.</a:t>
            </a:r>
          </a:p>
          <a:p>
            <a:r>
              <a:rPr lang="en-US" dirty="0"/>
              <a:t>if the programs doesn't have enough equipment.</a:t>
            </a:r>
          </a:p>
          <a:p>
            <a:endParaRPr lang="en-US" dirty="0"/>
          </a:p>
        </p:txBody>
      </p:sp>
    </p:spTree>
    <p:extLst>
      <p:ext uri="{BB962C8B-B14F-4D97-AF65-F5344CB8AC3E}">
        <p14:creationId xmlns:p14="http://schemas.microsoft.com/office/powerpoint/2010/main" val="63111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Diagram</a:t>
            </a:r>
            <a:endParaRPr lang="en-US" dirty="0"/>
          </a:p>
        </p:txBody>
      </p:sp>
      <p:pic>
        <p:nvPicPr>
          <p:cNvPr id="4" name="Content Placeholder 3"/>
          <p:cNvPicPr>
            <a:picLocks noGrp="1" noChangeAspect="1"/>
          </p:cNvPicPr>
          <p:nvPr>
            <p:ph idx="1"/>
          </p:nvPr>
        </p:nvPicPr>
        <p:blipFill>
          <a:blip r:embed="rId2"/>
          <a:stretch>
            <a:fillRect/>
          </a:stretch>
        </p:blipFill>
        <p:spPr>
          <a:xfrm>
            <a:off x="2185802" y="1485900"/>
            <a:ext cx="7820396" cy="4152900"/>
          </a:xfrm>
          <a:prstGeom prst="rect">
            <a:avLst/>
          </a:prstGeom>
        </p:spPr>
      </p:pic>
    </p:spTree>
    <p:extLst>
      <p:ext uri="{BB962C8B-B14F-4D97-AF65-F5344CB8AC3E}">
        <p14:creationId xmlns:p14="http://schemas.microsoft.com/office/powerpoint/2010/main" val="235620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fun education presentation (widescreen).potx" id="{13F266B3-3667-4715-838E-2D35384A824B}" vid="{5EC2A2B6-6A5B-436A-9EF3-6607D16C2EDB}"/>
    </a:ext>
  </a:ext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F5AFAE-B80F-42D3-94B4-729362BC1BCB}">
  <ds:schemaRefs>
    <ds:schemaRef ds:uri="http://schemas.microsoft.com/office/2006/documentManagement/types"/>
    <ds:schemaRef ds:uri="a4f35948-e619-41b3-aa29-22878b09cfd2"/>
    <ds:schemaRef ds:uri="http://schemas.microsoft.com/office/infopath/2007/PartnerControls"/>
    <ds:schemaRef ds:uri="http://purl.org/dc/terms/"/>
    <ds:schemaRef ds:uri="http://schemas.microsoft.com/office/2006/metadata/properties"/>
    <ds:schemaRef ds:uri="http://purl.org/dc/elements/1.1/"/>
    <ds:schemaRef ds:uri="40262f94-9f35-4ac3-9a90-690165a166b7"/>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CC9A7CA-BEC5-41E5-AAE1-C9D7FC518E00}">
  <ds:schemaRefs>
    <ds:schemaRef ds:uri="http://schemas.microsoft.com/sharepoint/v3/contenttype/forms"/>
  </ds:schemaRefs>
</ds:datastoreItem>
</file>

<file path=customXml/itemProps3.xml><?xml version="1.0" encoding="utf-8"?>
<ds:datastoreItem xmlns:ds="http://schemas.openxmlformats.org/officeDocument/2006/customXml" ds:itemID="{D59B8A7B-DB68-4625-86A7-7FECB4C2A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Fall fun education presentation (widescreen)</Template>
  <TotalTime>13068</TotalTime>
  <Words>289</Words>
  <Application>Microsoft Office PowerPoint</Application>
  <PresentationFormat>Widescreen</PresentationFormat>
  <Paragraphs>73</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Cambria</vt:lpstr>
      <vt:lpstr>Back to School 16x9</vt:lpstr>
      <vt:lpstr>Afterschool Program</vt:lpstr>
      <vt:lpstr>System Request </vt:lpstr>
      <vt:lpstr>Goals</vt:lpstr>
      <vt:lpstr>Planning of the program</vt:lpstr>
      <vt:lpstr>Project Work Plan</vt:lpstr>
      <vt:lpstr>Feasibility </vt:lpstr>
      <vt:lpstr>Requirements</vt:lpstr>
      <vt:lpstr>Risk Assessment </vt:lpstr>
      <vt:lpstr>Use Case Diagram</vt:lpstr>
      <vt:lpstr>Use Case analysis</vt:lpstr>
      <vt:lpstr>Gantt Chart</vt:lpstr>
      <vt:lpstr>Functional &amp; Nonfunctional </vt:lpstr>
      <vt:lpstr>Constraints</vt:lpstr>
      <vt:lpstr>Cost Benefit Analysis</vt:lpstr>
      <vt:lpstr>DFD Diagram </vt:lpstr>
      <vt:lpstr>DED 1 diagram</vt:lpstr>
      <vt:lpstr>Context Diagram </vt:lpstr>
      <vt:lpstr>ERD Diagram</vt:lpstr>
      <vt:lpstr>Classes Offered</vt:lpstr>
      <vt:lpstr>Student Enrollment</vt:lpstr>
      <vt:lpstr>Mentors Enrollment</vt:lpstr>
      <vt:lpstr>Search Student http://35.196.94.196/SearchStudent.php</vt:lpstr>
      <vt:lpstr>Website</vt:lpstr>
      <vt:lpstr>Documents website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 School Program</dc:title>
  <dc:creator>rinni.christian</dc:creator>
  <cp:lastModifiedBy>rinni.christian</cp:lastModifiedBy>
  <cp:revision>39</cp:revision>
  <dcterms:created xsi:type="dcterms:W3CDTF">2018-04-30T15:05:16Z</dcterms:created>
  <dcterms:modified xsi:type="dcterms:W3CDTF">2018-05-16T13:00:53Z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